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1A2F"/>
    <a:srgbClr val="1C325A"/>
    <a:srgbClr val="233E6F"/>
    <a:srgbClr val="192C4F"/>
    <a:srgbClr val="003623"/>
    <a:srgbClr val="005436"/>
    <a:srgbClr val="006C45"/>
    <a:srgbClr val="009660"/>
    <a:srgbClr val="008A59"/>
    <a:srgbClr val="00C0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85500" autoAdjust="0"/>
  </p:normalViewPr>
  <p:slideViewPr>
    <p:cSldViewPr snapToGrid="0">
      <p:cViewPr varScale="1">
        <p:scale>
          <a:sx n="70" d="100"/>
          <a:sy n="70" d="100"/>
        </p:scale>
        <p:origin x="4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10.gif>
</file>

<file path=ppt/media/image2.jpeg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48377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74995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08716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4519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73228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077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35839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59377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38691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337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2787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08C10-3EB7-41C6-81CF-85EBCE3AB944}" type="datetimeFigureOut">
              <a:rPr lang="es-PE" smtClean="0"/>
              <a:t>21/02/2023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A67D7-710E-41C5-964F-6D45E33F8B1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58743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11" Type="http://schemas.microsoft.com/office/2007/relationships/hdphoto" Target="../media/hdphoto2.wdp"/><Relationship Id="rId5" Type="http://schemas.openxmlformats.org/officeDocument/2006/relationships/image" Target="../media/image4.gif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jpe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11" Type="http://schemas.openxmlformats.org/officeDocument/2006/relationships/image" Target="../media/image9.gif"/><Relationship Id="rId5" Type="http://schemas.openxmlformats.org/officeDocument/2006/relationships/image" Target="../media/image4.gif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gi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1777AE1F-E4E6-D4C5-A0AD-43EA6C5572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30" y="11329"/>
            <a:ext cx="12182535" cy="6858000"/>
          </a:xfrm>
          <a:prstGeom prst="rect">
            <a:avLst/>
          </a:prstGeom>
          <a:blipFill dpi="0" rotWithShape="1">
            <a:blip r:embed="rId3">
              <a:alphaModFix amt="56000"/>
            </a:blip>
            <a:srcRect/>
            <a:tile tx="0" ty="0" sx="100000" sy="100000" flip="none" algn="tl"/>
          </a:blipFill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81DDAB9F-DFCC-2EA3-2508-31588C9AE7E9}"/>
              </a:ext>
            </a:extLst>
          </p:cNvPr>
          <p:cNvGrpSpPr/>
          <p:nvPr/>
        </p:nvGrpSpPr>
        <p:grpSpPr>
          <a:xfrm>
            <a:off x="0" y="-2528733"/>
            <a:ext cx="13043554" cy="12506200"/>
            <a:chOff x="0" y="-2528733"/>
            <a:chExt cx="13043554" cy="12506200"/>
          </a:xfrm>
          <a:gradFill>
            <a:gsLst>
              <a:gs pos="10000">
                <a:schemeClr val="accent1">
                  <a:lumMod val="60000"/>
                  <a:lumOff val="40000"/>
                  <a:alpha val="94000"/>
                </a:schemeClr>
              </a:gs>
              <a:gs pos="48000">
                <a:schemeClr val="accent1">
                  <a:lumMod val="75000"/>
                  <a:alpha val="71000"/>
                </a:schemeClr>
              </a:gs>
              <a:gs pos="100000">
                <a:schemeClr val="accent1">
                  <a:lumMod val="75000"/>
                  <a:alpha val="94000"/>
                </a:schemeClr>
              </a:gs>
            </a:gsLst>
            <a:lin ang="16200000" scaled="1"/>
          </a:gradFill>
        </p:grpSpPr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A6334678-937B-BFEE-A3BE-5E152234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43000"/>
            </a:blip>
            <a:stretch>
              <a:fillRect/>
            </a:stretch>
          </p:blipFill>
          <p:spPr>
            <a:xfrm>
              <a:off x="0" y="0"/>
              <a:ext cx="12182535" cy="6858000"/>
            </a:xfrm>
            <a:prstGeom prst="rect">
              <a:avLst/>
            </a:prstGeom>
            <a:grpFill/>
          </p:spPr>
        </p:pic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35730063-78AD-350A-1FE7-0F1874B799D3}"/>
                </a:ext>
              </a:extLst>
            </p:cNvPr>
            <p:cNvSpPr/>
            <p:nvPr/>
          </p:nvSpPr>
          <p:spPr>
            <a:xfrm>
              <a:off x="9465" y="0"/>
              <a:ext cx="12192000" cy="6858000"/>
            </a:xfrm>
            <a:prstGeom prst="rect">
              <a:avLst/>
            </a:prstGeom>
            <a:grpFill/>
            <a:ln cmpd="thickThin">
              <a:gradFill flip="none" rotWithShape="1">
                <a:gsLst>
                  <a:gs pos="1000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prstDash val="sysDot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AA988137-1769-50DA-0AD2-8F541E673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>
              <a:off x="28395" y="0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CC066A73-0117-EDC7-85FD-0747B9954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6000"/>
            </a:blip>
            <a:stretch>
              <a:fillRect/>
            </a:stretch>
          </p:blipFill>
          <p:spPr>
            <a:xfrm>
              <a:off x="664271" y="152400"/>
              <a:ext cx="12182535" cy="6858000"/>
            </a:xfrm>
            <a:prstGeom prst="rect">
              <a:avLst/>
            </a:prstGeom>
            <a:grpFill/>
            <a:scene3d>
              <a:camera prst="isometricOffAxis2Top"/>
              <a:lightRig rig="threePt" dir="t"/>
            </a:scene3d>
          </p:spPr>
        </p:pic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2499392B-3CE3-9B71-BF81-F0B11DD06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19711195">
              <a:off x="333195" y="304800"/>
              <a:ext cx="12182535" cy="6858000"/>
            </a:xfrm>
            <a:prstGeom prst="rect">
              <a:avLst/>
            </a:prstGeom>
            <a:grpFill/>
            <a:scene3d>
              <a:camera prst="isometricOffAxis2Top"/>
              <a:lightRig rig="threePt" dir="t"/>
            </a:scene3d>
          </p:spPr>
        </p:pic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FD27384B-27F7-4501-5CAB-437129F3F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13803095">
              <a:off x="485595" y="457200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57C77105-6768-2699-66F5-497BB8B38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19334211">
              <a:off x="861019" y="152400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618BF96E-8B0A-1718-A391-2F2F18A84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5032685">
              <a:off x="861017" y="133535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</p:grpSp>
      <p:pic>
        <p:nvPicPr>
          <p:cNvPr id="6" name="Imagen 5" descr="Imagen que contiene órgano, oscuro, calle, tráfico&#10;&#10;Descripción generada automáticamente">
            <a:extLst>
              <a:ext uri="{FF2B5EF4-FFF2-40B4-BE49-F238E27FC236}">
                <a16:creationId xmlns:a16="http://schemas.microsoft.com/office/drawing/2014/main" id="{4D0D134B-48D9-C0AD-989D-864073221A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7" t="8296" r="8667" b="33778"/>
          <a:stretch/>
        </p:blipFill>
        <p:spPr>
          <a:xfrm>
            <a:off x="-86576" y="-145751"/>
            <a:ext cx="12461205" cy="5260445"/>
          </a:xfrm>
          <a:prstGeom prst="rect">
            <a:avLst/>
          </a:prstGeom>
          <a:ln>
            <a:noFill/>
          </a:ln>
        </p:spPr>
      </p:pic>
      <p:pic>
        <p:nvPicPr>
          <p:cNvPr id="47" name="Imagen 46" descr="Forma, Polígono&#10;&#10;Descripción generada automáticamente">
            <a:extLst>
              <a:ext uri="{FF2B5EF4-FFF2-40B4-BE49-F238E27FC236}">
                <a16:creationId xmlns:a16="http://schemas.microsoft.com/office/drawing/2014/main" id="{E803AFC3-E171-C965-EDFF-8F463A1E9B2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966" y="-5403240"/>
            <a:ext cx="10357727" cy="10284681"/>
          </a:xfrm>
          <a:prstGeom prst="rect">
            <a:avLst/>
          </a:prstGeom>
        </p:spPr>
      </p:pic>
      <p:pic>
        <p:nvPicPr>
          <p:cNvPr id="51" name="Imagen 50" descr="Forma, Polígono&#10;&#10;Descripción generada automáticamente">
            <a:extLst>
              <a:ext uri="{FF2B5EF4-FFF2-40B4-BE49-F238E27FC236}">
                <a16:creationId xmlns:a16="http://schemas.microsoft.com/office/drawing/2014/main" id="{F1A79B3A-F6FE-F70F-B5B3-D8C1C457DDC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1364" y="2333878"/>
            <a:ext cx="4016575" cy="4016575"/>
          </a:xfrm>
          <a:prstGeom prst="rect">
            <a:avLst/>
          </a:prstGeom>
        </p:spPr>
      </p:pic>
      <p:pic>
        <p:nvPicPr>
          <p:cNvPr id="58" name="Imagen 57" descr="Imagen que contiene Gráfico radial&#10;&#10;Descripción generada automáticamente">
            <a:extLst>
              <a:ext uri="{FF2B5EF4-FFF2-40B4-BE49-F238E27FC236}">
                <a16:creationId xmlns:a16="http://schemas.microsoft.com/office/drawing/2014/main" id="{42871552-8045-CD96-333C-1CE6E0F9139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489" y="881013"/>
            <a:ext cx="3759630" cy="3759630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57D0F409-33AD-F345-3374-A179F49FB216}"/>
              </a:ext>
            </a:extLst>
          </p:cNvPr>
          <p:cNvSpPr/>
          <p:nvPr/>
        </p:nvSpPr>
        <p:spPr>
          <a:xfrm>
            <a:off x="-18931" y="0"/>
            <a:ext cx="12239325" cy="6869329"/>
          </a:xfrm>
          <a:prstGeom prst="rect">
            <a:avLst/>
          </a:prstGeom>
          <a:gradFill>
            <a:gsLst>
              <a:gs pos="20000">
                <a:srgbClr val="243F71"/>
              </a:gs>
              <a:gs pos="10000">
                <a:schemeClr val="accent1">
                  <a:lumMod val="50000"/>
                </a:schemeClr>
              </a:gs>
              <a:gs pos="48000">
                <a:schemeClr val="accent1">
                  <a:lumMod val="75000"/>
                  <a:alpha val="78000"/>
                </a:schemeClr>
              </a:gs>
              <a:gs pos="98000">
                <a:schemeClr val="accent1">
                  <a:lumMod val="75000"/>
                  <a:alpha val="96000"/>
                </a:schemeClr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400"/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4D250D20-D8AE-44ED-D765-A4C903920969}"/>
              </a:ext>
            </a:extLst>
          </p:cNvPr>
          <p:cNvSpPr/>
          <p:nvPr/>
        </p:nvSpPr>
        <p:spPr>
          <a:xfrm>
            <a:off x="1529941" y="5622241"/>
            <a:ext cx="10451194" cy="8925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s-ES" sz="3200" b="1" i="0" dirty="0">
                <a:solidFill>
                  <a:schemeClr val="bg1"/>
                </a:solidFill>
                <a:effectLst/>
                <a:latin typeface="Rockwell Extra Bold" panose="02060903040505020403" pitchFamily="18" charset="0"/>
                <a:ea typeface="MingLiU_HKSCS" panose="02020500000000000000" pitchFamily="18" charset="-120"/>
              </a:rPr>
              <a:t>Generación anual de </a:t>
            </a:r>
            <a:r>
              <a:rPr lang="es-ES" sz="3200" b="1" i="0" dirty="0">
                <a:solidFill>
                  <a:schemeClr val="bg1">
                    <a:lumMod val="75000"/>
                  </a:schemeClr>
                </a:solidFill>
                <a:effectLst/>
                <a:latin typeface="Rockwell Extra Bold" panose="02060903040505020403" pitchFamily="18" charset="0"/>
                <a:ea typeface="MingLiU_HKSCS" panose="02020500000000000000" pitchFamily="18" charset="-120"/>
              </a:rPr>
              <a:t>residuos sólidos </a:t>
            </a:r>
            <a:r>
              <a:rPr lang="es-ES" sz="2000" b="1" i="0" dirty="0">
                <a:solidFill>
                  <a:schemeClr val="bg1"/>
                </a:solidFill>
                <a:effectLst/>
                <a:latin typeface="Rockwell Extra Bold" panose="02060903040505020403" pitchFamily="18" charset="0"/>
                <a:ea typeface="MingLiU_HKSCS" panose="02020500000000000000" pitchFamily="18" charset="-120"/>
              </a:rPr>
              <a:t>domiciliarios</a:t>
            </a:r>
            <a:endParaRPr lang="es-ES" sz="3200" b="1" i="0" dirty="0">
              <a:solidFill>
                <a:schemeClr val="bg1"/>
              </a:solidFill>
              <a:effectLst/>
              <a:latin typeface="Rockwell Extra Bold" panose="02060903040505020403" pitchFamily="18" charset="0"/>
              <a:ea typeface="MingLiU_HKSCS" panose="02020500000000000000" pitchFamily="18" charset="-120"/>
            </a:endParaRPr>
          </a:p>
        </p:txBody>
      </p:sp>
      <p:sp>
        <p:nvSpPr>
          <p:cNvPr id="63" name="Rectángulo: esquinas redondeadas 62">
            <a:extLst>
              <a:ext uri="{FF2B5EF4-FFF2-40B4-BE49-F238E27FC236}">
                <a16:creationId xmlns:a16="http://schemas.microsoft.com/office/drawing/2014/main" id="{77AF6B28-C31D-B697-43BC-DAD9FE628D6E}"/>
              </a:ext>
            </a:extLst>
          </p:cNvPr>
          <p:cNvSpPr/>
          <p:nvPr/>
        </p:nvSpPr>
        <p:spPr>
          <a:xfrm>
            <a:off x="4401217" y="2816007"/>
            <a:ext cx="1136743" cy="1037842"/>
          </a:xfrm>
          <a:prstGeom prst="roundRect">
            <a:avLst/>
          </a:prstGeom>
          <a:solidFill>
            <a:schemeClr val="dk1">
              <a:alpha val="46000"/>
            </a:schemeClr>
          </a:solidFill>
          <a:ln w="31750" cap="rnd">
            <a:beve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026" name="Picture 2" descr="Iconos de la computadora del mapa del imperio inca peru, las siete ...">
            <a:extLst>
              <a:ext uri="{FF2B5EF4-FFF2-40B4-BE49-F238E27FC236}">
                <a16:creationId xmlns:a16="http://schemas.microsoft.com/office/drawing/2014/main" id="{CA53548B-417C-2BE1-30E3-7ECC5E83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196" b="99022" l="10000" r="90000">
                        <a14:foregroundMark x1="50000" y1="1304" x2="53696" y2="16848"/>
                        <a14:foregroundMark x1="75761" y1="89674" x2="77065" y2="95000"/>
                        <a14:foregroundMark x1="76848" y1="99022" x2="76522" y2="97935"/>
                      </a14:backgroundRemoval>
                    </a14:imgEffect>
                    <a14:imgEffect>
                      <a14:artisticPlasticWrap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127" y="2908520"/>
            <a:ext cx="720269" cy="621596"/>
          </a:xfrm>
          <a:prstGeom prst="rect">
            <a:avLst/>
          </a:prstGeom>
          <a:noFill/>
          <a:effectLst>
            <a:glow rad="1905000">
              <a:schemeClr val="accent1">
                <a:alpha val="4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4" name="Rectángulo: esquinas redondeadas 1023">
            <a:extLst>
              <a:ext uri="{FF2B5EF4-FFF2-40B4-BE49-F238E27FC236}">
                <a16:creationId xmlns:a16="http://schemas.microsoft.com/office/drawing/2014/main" id="{4EEEE831-DCA8-A2FD-D321-693B758F27F5}"/>
              </a:ext>
            </a:extLst>
          </p:cNvPr>
          <p:cNvSpPr/>
          <p:nvPr/>
        </p:nvSpPr>
        <p:spPr>
          <a:xfrm>
            <a:off x="6723301" y="2816007"/>
            <a:ext cx="1136743" cy="1037842"/>
          </a:xfrm>
          <a:prstGeom prst="roundRect">
            <a:avLst/>
          </a:prstGeom>
          <a:solidFill>
            <a:schemeClr val="dk1">
              <a:alpha val="46000"/>
            </a:schemeClr>
          </a:solidFill>
          <a:ln w="31750" cap="rnd">
            <a:beve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034" name="Picture 10" descr="Download High Quality world clipart silhouette Transparent PNG Images ...">
            <a:extLst>
              <a:ext uri="{FF2B5EF4-FFF2-40B4-BE49-F238E27FC236}">
                <a16:creationId xmlns:a16="http://schemas.microsoft.com/office/drawing/2014/main" id="{B9522E29-E743-7A18-9F17-83FBEDCB53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589" b="99367" l="10000" r="90000">
                        <a14:foregroundMark x1="56413" y1="4589" x2="61413" y2="10918"/>
                        <a14:foregroundMark x1="46196" y1="9335" x2="46957" y2="10127"/>
                        <a14:foregroundMark x1="46413" y1="86709" x2="46413" y2="95095"/>
                        <a14:foregroundMark x1="56196" y1="96994" x2="50978" y2="99367"/>
                        <a14:foregroundMark x1="50978" y1="99367" x2="49891" y2="99367"/>
                        <a14:foregroundMark x1="73587" y1="23418" x2="73587" y2="23418"/>
                        <a14:foregroundMark x1="71304" y1="21994" x2="71304" y2="21994"/>
                      </a14:backgroundRemoval>
                    </a14:imgEffect>
                    <a14:imgEffect>
                      <a14:artisticPlasticWrap smoothness="1"/>
                    </a14:imgEffect>
                    <a14:imgEffect>
                      <a14:sharpenSoften amount="50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5434" y="2886660"/>
            <a:ext cx="906857" cy="581105"/>
          </a:xfrm>
          <a:prstGeom prst="rect">
            <a:avLst/>
          </a:prstGeom>
          <a:noFill/>
          <a:effectLst>
            <a:glow rad="1231900">
              <a:schemeClr val="accent1">
                <a:alpha val="40000"/>
              </a:schemeClr>
            </a:glow>
            <a:softEdge rad="0"/>
          </a:effectLst>
        </p:spPr>
      </p:pic>
      <p:sp>
        <p:nvSpPr>
          <p:cNvPr id="59" name="Rectángulo 58">
            <a:extLst>
              <a:ext uri="{FF2B5EF4-FFF2-40B4-BE49-F238E27FC236}">
                <a16:creationId xmlns:a16="http://schemas.microsoft.com/office/drawing/2014/main" id="{7C204BC5-DA9B-E1C8-6CA0-1CEC235E7F65}"/>
              </a:ext>
            </a:extLst>
          </p:cNvPr>
          <p:cNvSpPr/>
          <p:nvPr/>
        </p:nvSpPr>
        <p:spPr>
          <a:xfrm>
            <a:off x="4426064" y="3539539"/>
            <a:ext cx="89885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s-ES" sz="1600" b="1" i="0" dirty="0">
                <a:solidFill>
                  <a:schemeClr val="bg1"/>
                </a:solidFill>
                <a:effectLst/>
                <a:latin typeface="MingLiU_HKSCS" panose="02020500000000000000" pitchFamily="18" charset="-120"/>
                <a:ea typeface="MingLiU_HKSCS" panose="02020500000000000000" pitchFamily="18" charset="-120"/>
              </a:rPr>
              <a:t>Perú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BBC37578-7CED-9B6A-B66F-7A792EF7354F}"/>
              </a:ext>
            </a:extLst>
          </p:cNvPr>
          <p:cNvSpPr/>
          <p:nvPr/>
        </p:nvSpPr>
        <p:spPr>
          <a:xfrm>
            <a:off x="6736148" y="3520420"/>
            <a:ext cx="89885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s-ES" sz="1600" b="1" dirty="0">
                <a:solidFill>
                  <a:schemeClr val="bg1"/>
                </a:solidFill>
                <a:latin typeface="MingLiU_HKSCS" panose="02020500000000000000" pitchFamily="18" charset="-120"/>
                <a:ea typeface="MingLiU_HKSCS" panose="02020500000000000000" pitchFamily="18" charset="-120"/>
              </a:rPr>
              <a:t>World</a:t>
            </a:r>
            <a:endParaRPr lang="es-ES" sz="1600" b="1" i="0" dirty="0">
              <a:solidFill>
                <a:schemeClr val="bg1"/>
              </a:solidFill>
              <a:effectLst/>
              <a:latin typeface="MingLiU_HKSCS" panose="02020500000000000000" pitchFamily="18" charset="-120"/>
              <a:ea typeface="MingLiU_HKSCS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4230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" presetClass="emph" presetSubtype="6" repeatCount="indefinite" decel="47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9" dur="20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3" presetClass="emph" presetSubtype="10" repeatCount="indefinite" decel="44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animClr clrSpc="hsl" dir="ccw">
                                      <p:cBhvr override="childStyle">
                                        <p:cTn id="11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1777AE1F-E4E6-D4C5-A0AD-43EA6C5572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30" y="11329"/>
            <a:ext cx="12182535" cy="6858000"/>
          </a:xfrm>
          <a:prstGeom prst="rect">
            <a:avLst/>
          </a:prstGeom>
          <a:blipFill dpi="0" rotWithShape="1">
            <a:blip r:embed="rId3">
              <a:alphaModFix amt="56000"/>
            </a:blip>
            <a:srcRect/>
            <a:tile tx="0" ty="0" sx="100000" sy="100000" flip="none" algn="tl"/>
          </a:blipFill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81DDAB9F-DFCC-2EA3-2508-31588C9AE7E9}"/>
              </a:ext>
            </a:extLst>
          </p:cNvPr>
          <p:cNvGrpSpPr/>
          <p:nvPr/>
        </p:nvGrpSpPr>
        <p:grpSpPr>
          <a:xfrm>
            <a:off x="0" y="-2528733"/>
            <a:ext cx="13043554" cy="12506200"/>
            <a:chOff x="0" y="-2528733"/>
            <a:chExt cx="13043554" cy="12506200"/>
          </a:xfrm>
          <a:gradFill>
            <a:gsLst>
              <a:gs pos="10000">
                <a:schemeClr val="accent1">
                  <a:lumMod val="60000"/>
                  <a:lumOff val="40000"/>
                  <a:alpha val="94000"/>
                </a:schemeClr>
              </a:gs>
              <a:gs pos="48000">
                <a:schemeClr val="accent1">
                  <a:lumMod val="75000"/>
                  <a:alpha val="71000"/>
                </a:schemeClr>
              </a:gs>
              <a:gs pos="100000">
                <a:schemeClr val="accent1">
                  <a:lumMod val="75000"/>
                  <a:alpha val="94000"/>
                </a:schemeClr>
              </a:gs>
            </a:gsLst>
            <a:lin ang="16200000" scaled="1"/>
          </a:gradFill>
        </p:grpSpPr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A6334678-937B-BFEE-A3BE-5E152234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43000"/>
            </a:blip>
            <a:stretch>
              <a:fillRect/>
            </a:stretch>
          </p:blipFill>
          <p:spPr>
            <a:xfrm>
              <a:off x="0" y="0"/>
              <a:ext cx="12182535" cy="6858000"/>
            </a:xfrm>
            <a:prstGeom prst="rect">
              <a:avLst/>
            </a:prstGeom>
            <a:grpFill/>
          </p:spPr>
        </p:pic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35730063-78AD-350A-1FE7-0F1874B799D3}"/>
                </a:ext>
              </a:extLst>
            </p:cNvPr>
            <p:cNvSpPr/>
            <p:nvPr/>
          </p:nvSpPr>
          <p:spPr>
            <a:xfrm>
              <a:off x="9465" y="0"/>
              <a:ext cx="12192000" cy="6858000"/>
            </a:xfrm>
            <a:prstGeom prst="rect">
              <a:avLst/>
            </a:prstGeom>
            <a:grpFill/>
            <a:ln cmpd="thickThin">
              <a:gradFill flip="none" rotWithShape="1">
                <a:gsLst>
                  <a:gs pos="1000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prstDash val="sysDot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AA988137-1769-50DA-0AD2-8F541E673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>
              <a:off x="28395" y="0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CC066A73-0117-EDC7-85FD-0747B9954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6000"/>
            </a:blip>
            <a:stretch>
              <a:fillRect/>
            </a:stretch>
          </p:blipFill>
          <p:spPr>
            <a:xfrm>
              <a:off x="664271" y="152400"/>
              <a:ext cx="12182535" cy="6858000"/>
            </a:xfrm>
            <a:prstGeom prst="rect">
              <a:avLst/>
            </a:prstGeom>
            <a:grpFill/>
            <a:scene3d>
              <a:camera prst="isometricOffAxis2Top"/>
              <a:lightRig rig="threePt" dir="t"/>
            </a:scene3d>
          </p:spPr>
        </p:pic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2499392B-3CE3-9B71-BF81-F0B11DD06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19711195">
              <a:off x="333195" y="304800"/>
              <a:ext cx="12182535" cy="6858000"/>
            </a:xfrm>
            <a:prstGeom prst="rect">
              <a:avLst/>
            </a:prstGeom>
            <a:grpFill/>
            <a:scene3d>
              <a:camera prst="isometricOffAxis2Top"/>
              <a:lightRig rig="threePt" dir="t"/>
            </a:scene3d>
          </p:spPr>
        </p:pic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FD27384B-27F7-4501-5CAB-437129F3F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13803095">
              <a:off x="485595" y="457200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57C77105-6768-2699-66F5-497BB8B38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19334211">
              <a:off x="861019" y="152400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618BF96E-8B0A-1718-A391-2F2F18A84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5032685">
              <a:off x="861017" y="133535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</p:grpSp>
      <p:pic>
        <p:nvPicPr>
          <p:cNvPr id="6" name="Imagen 5" descr="Imagen que contiene órgano, oscuro, calle, tráfico&#10;&#10;Descripción generada automáticamente">
            <a:extLst>
              <a:ext uri="{FF2B5EF4-FFF2-40B4-BE49-F238E27FC236}">
                <a16:creationId xmlns:a16="http://schemas.microsoft.com/office/drawing/2014/main" id="{4D0D134B-48D9-C0AD-989D-864073221A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7" t="8296" r="8667" b="33778"/>
          <a:stretch/>
        </p:blipFill>
        <p:spPr>
          <a:xfrm>
            <a:off x="-86576" y="-145751"/>
            <a:ext cx="12461205" cy="6305251"/>
          </a:xfrm>
          <a:prstGeom prst="rect">
            <a:avLst/>
          </a:prstGeom>
          <a:ln>
            <a:noFill/>
          </a:ln>
        </p:spPr>
      </p:pic>
      <p:pic>
        <p:nvPicPr>
          <p:cNvPr id="47" name="Imagen 46" descr="Forma, Polígono&#10;&#10;Descripción generada automáticamente">
            <a:extLst>
              <a:ext uri="{FF2B5EF4-FFF2-40B4-BE49-F238E27FC236}">
                <a16:creationId xmlns:a16="http://schemas.microsoft.com/office/drawing/2014/main" id="{E803AFC3-E171-C965-EDFF-8F463A1E9B2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966" y="-5403240"/>
            <a:ext cx="10357727" cy="10284681"/>
          </a:xfrm>
          <a:prstGeom prst="rect">
            <a:avLst/>
          </a:prstGeom>
        </p:spPr>
      </p:pic>
      <p:pic>
        <p:nvPicPr>
          <p:cNvPr id="51" name="Imagen 50" descr="Forma, Polígono&#10;&#10;Descripción generada automáticamente">
            <a:extLst>
              <a:ext uri="{FF2B5EF4-FFF2-40B4-BE49-F238E27FC236}">
                <a16:creationId xmlns:a16="http://schemas.microsoft.com/office/drawing/2014/main" id="{F1A79B3A-F6FE-F70F-B5B3-D8C1C457DDC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1364" y="2333878"/>
            <a:ext cx="4016575" cy="4016575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57D0F409-33AD-F345-3374-A179F49FB216}"/>
              </a:ext>
            </a:extLst>
          </p:cNvPr>
          <p:cNvSpPr/>
          <p:nvPr/>
        </p:nvSpPr>
        <p:spPr>
          <a:xfrm>
            <a:off x="9465" y="-157080"/>
            <a:ext cx="12210930" cy="6904622"/>
          </a:xfrm>
          <a:prstGeom prst="rect">
            <a:avLst/>
          </a:prstGeom>
          <a:gradFill>
            <a:gsLst>
              <a:gs pos="20000">
                <a:srgbClr val="243F71"/>
              </a:gs>
              <a:gs pos="10000">
                <a:schemeClr val="accent1">
                  <a:lumMod val="50000"/>
                </a:schemeClr>
              </a:gs>
              <a:gs pos="48000">
                <a:schemeClr val="accent1">
                  <a:lumMod val="75000"/>
                  <a:alpha val="78000"/>
                </a:schemeClr>
              </a:gs>
              <a:gs pos="98000">
                <a:schemeClr val="accent1">
                  <a:lumMod val="75000"/>
                  <a:alpha val="96000"/>
                </a:schemeClr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4D250D20-D8AE-44ED-D765-A4C903920969}"/>
              </a:ext>
            </a:extLst>
          </p:cNvPr>
          <p:cNvSpPr/>
          <p:nvPr/>
        </p:nvSpPr>
        <p:spPr>
          <a:xfrm>
            <a:off x="337481" y="1686519"/>
            <a:ext cx="723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s-ES" b="1" dirty="0">
                <a:solidFill>
                  <a:schemeClr val="bg2">
                    <a:lumMod val="90000"/>
                  </a:schemeClr>
                </a:solidFill>
              </a:rPr>
              <a:t>Los residuos sólidos domiciliarios son aquellos provenientes del consumo o uso de un bien o servicio, que comprenden específicamente como fuente de generación a las viviendas.</a:t>
            </a:r>
          </a:p>
        </p:txBody>
      </p:sp>
      <p:sp>
        <p:nvSpPr>
          <p:cNvPr id="63" name="Rectángulo: esquinas redondeadas 62">
            <a:extLst>
              <a:ext uri="{FF2B5EF4-FFF2-40B4-BE49-F238E27FC236}">
                <a16:creationId xmlns:a16="http://schemas.microsoft.com/office/drawing/2014/main" id="{77AF6B28-C31D-B697-43BC-DAD9FE628D6E}"/>
              </a:ext>
            </a:extLst>
          </p:cNvPr>
          <p:cNvSpPr/>
          <p:nvPr/>
        </p:nvSpPr>
        <p:spPr>
          <a:xfrm>
            <a:off x="2519570" y="3586648"/>
            <a:ext cx="1136743" cy="1082531"/>
          </a:xfrm>
          <a:prstGeom prst="roundRect">
            <a:avLst/>
          </a:prstGeom>
          <a:solidFill>
            <a:schemeClr val="dk1">
              <a:alpha val="78000"/>
            </a:schemeClr>
          </a:solidFill>
          <a:ln w="34925" cap="rnd">
            <a:solidFill>
              <a:schemeClr val="bg1"/>
            </a:solidFill>
            <a:beve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026" name="Picture 2" descr="Iconos de la computadora del mapa del imperio inca peru, las siete ...">
            <a:extLst>
              <a:ext uri="{FF2B5EF4-FFF2-40B4-BE49-F238E27FC236}">
                <a16:creationId xmlns:a16="http://schemas.microsoft.com/office/drawing/2014/main" id="{CA53548B-417C-2BE1-30E3-7ECC5E83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196" b="99022" l="10000" r="90000">
                        <a14:foregroundMark x1="50000" y1="1304" x2="53696" y2="16848"/>
                        <a14:foregroundMark x1="75761" y1="89674" x2="77065" y2="95000"/>
                        <a14:foregroundMark x1="76848" y1="99022" x2="76522" y2="97935"/>
                      </a14:backgroundRemoval>
                    </a14:imgEffect>
                    <a14:imgEffect>
                      <a14:artisticPlasticWrap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480" y="3697084"/>
            <a:ext cx="720269" cy="648362"/>
          </a:xfrm>
          <a:prstGeom prst="rect">
            <a:avLst/>
          </a:prstGeom>
          <a:noFill/>
          <a:effectLst>
            <a:glow rad="1905000">
              <a:schemeClr val="accent1">
                <a:alpha val="4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tángulo 58">
            <a:extLst>
              <a:ext uri="{FF2B5EF4-FFF2-40B4-BE49-F238E27FC236}">
                <a16:creationId xmlns:a16="http://schemas.microsoft.com/office/drawing/2014/main" id="{7C204BC5-DA9B-E1C8-6CA0-1CEC235E7F65}"/>
              </a:ext>
            </a:extLst>
          </p:cNvPr>
          <p:cNvSpPr/>
          <p:nvPr/>
        </p:nvSpPr>
        <p:spPr>
          <a:xfrm>
            <a:off x="2544417" y="4354869"/>
            <a:ext cx="89885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s-ES" sz="1600" b="1" i="0" dirty="0">
                <a:solidFill>
                  <a:schemeClr val="bg2">
                    <a:lumMod val="90000"/>
                  </a:schemeClr>
                </a:solidFill>
                <a:effectLst/>
                <a:latin typeface="Bodoni MT Black" panose="02070A03080606020203" pitchFamily="18" charset="0"/>
                <a:ea typeface="MingLiU_HKSCS" panose="02020500000000000000" pitchFamily="18" charset="-120"/>
                <a:cs typeface="KodchiangUPC" panose="020B0502040204020203" pitchFamily="18" charset="-34"/>
              </a:rPr>
              <a:t>Perú</a:t>
            </a:r>
          </a:p>
        </p:txBody>
      </p:sp>
      <p:sp>
        <p:nvSpPr>
          <p:cNvPr id="1024" name="Rectángulo: esquinas redondeadas 1023">
            <a:extLst>
              <a:ext uri="{FF2B5EF4-FFF2-40B4-BE49-F238E27FC236}">
                <a16:creationId xmlns:a16="http://schemas.microsoft.com/office/drawing/2014/main" id="{4EEEE831-DCA8-A2FD-D321-693B758F27F5}"/>
              </a:ext>
            </a:extLst>
          </p:cNvPr>
          <p:cNvSpPr/>
          <p:nvPr/>
        </p:nvSpPr>
        <p:spPr>
          <a:xfrm>
            <a:off x="4505558" y="3582207"/>
            <a:ext cx="1136743" cy="1037842"/>
          </a:xfrm>
          <a:prstGeom prst="roundRect">
            <a:avLst/>
          </a:prstGeom>
          <a:solidFill>
            <a:schemeClr val="dk1">
              <a:alpha val="78000"/>
            </a:schemeClr>
          </a:solidFill>
          <a:ln w="34925" cap="rnd">
            <a:solidFill>
              <a:schemeClr val="bg1"/>
            </a:solidFill>
            <a:beve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034" name="Picture 10" descr="Download High Quality world clipart silhouette Transparent PNG Images ...">
            <a:extLst>
              <a:ext uri="{FF2B5EF4-FFF2-40B4-BE49-F238E27FC236}">
                <a16:creationId xmlns:a16="http://schemas.microsoft.com/office/drawing/2014/main" id="{B9522E29-E743-7A18-9F17-83FBEDCB53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4589" b="99367" l="10000" r="90000">
                        <a14:foregroundMark x1="56413" y1="4589" x2="61413" y2="10918"/>
                        <a14:foregroundMark x1="46196" y1="9335" x2="46957" y2="10127"/>
                        <a14:foregroundMark x1="46413" y1="86709" x2="46413" y2="95095"/>
                        <a14:foregroundMark x1="56196" y1="96994" x2="50978" y2="99367"/>
                        <a14:foregroundMark x1="50978" y1="99367" x2="49891" y2="99367"/>
                        <a14:foregroundMark x1="73587" y1="23418" x2="73587" y2="23418"/>
                        <a14:foregroundMark x1="71304" y1="21994" x2="71304" y2="21994"/>
                      </a14:backgroundRemoval>
                    </a14:imgEffect>
                    <a14:imgEffect>
                      <a14:artisticPlasticWrap smoothness="1"/>
                    </a14:imgEffect>
                    <a14:imgEffect>
                      <a14:sharpenSoften amount="50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691" y="3652860"/>
            <a:ext cx="906857" cy="581105"/>
          </a:xfrm>
          <a:prstGeom prst="rect">
            <a:avLst/>
          </a:prstGeom>
          <a:noFill/>
          <a:effectLst>
            <a:glow rad="1905000">
              <a:schemeClr val="accent1">
                <a:alpha val="45000"/>
              </a:schemeClr>
            </a:glow>
          </a:effectLst>
        </p:spPr>
      </p:pic>
      <p:sp>
        <p:nvSpPr>
          <p:cNvPr id="60" name="Rectángulo 59">
            <a:extLst>
              <a:ext uri="{FF2B5EF4-FFF2-40B4-BE49-F238E27FC236}">
                <a16:creationId xmlns:a16="http://schemas.microsoft.com/office/drawing/2014/main" id="{BBC37578-7CED-9B6A-B66F-7A792EF7354F}"/>
              </a:ext>
            </a:extLst>
          </p:cNvPr>
          <p:cNvSpPr/>
          <p:nvPr/>
        </p:nvSpPr>
        <p:spPr>
          <a:xfrm>
            <a:off x="4560626" y="4300359"/>
            <a:ext cx="102660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s-ES" sz="1600" b="1" dirty="0">
                <a:solidFill>
                  <a:schemeClr val="bg2">
                    <a:lumMod val="90000"/>
                  </a:schemeClr>
                </a:solidFill>
                <a:latin typeface="Bodoni MT Black" panose="02070A03080606020203" pitchFamily="18" charset="0"/>
                <a:ea typeface="MingLiU_HKSCS" panose="02020500000000000000" pitchFamily="18" charset="-120"/>
                <a:cs typeface="KodchiangUPC" panose="020B0502040204020203" pitchFamily="18" charset="-34"/>
              </a:rPr>
              <a:t>Reporte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FFE945C-6D9B-5FED-C770-67BE7E0F96B4}"/>
              </a:ext>
            </a:extLst>
          </p:cNvPr>
          <p:cNvSpPr/>
          <p:nvPr/>
        </p:nvSpPr>
        <p:spPr>
          <a:xfrm>
            <a:off x="302436" y="449392"/>
            <a:ext cx="7592234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s-ES" sz="3200" b="1" i="0" dirty="0">
                <a:solidFill>
                  <a:schemeClr val="bg1"/>
                </a:solidFill>
                <a:effectLst/>
                <a:latin typeface="Rockwell Extra Bold" panose="02060903040505020403" pitchFamily="18" charset="0"/>
                <a:ea typeface="MingLiU_HKSCS" panose="02020500000000000000" pitchFamily="18" charset="-120"/>
              </a:rPr>
              <a:t>Generación anual de </a:t>
            </a:r>
            <a:r>
              <a:rPr lang="es-ES" sz="3200" b="1" i="0" dirty="0">
                <a:solidFill>
                  <a:schemeClr val="bg1">
                    <a:lumMod val="75000"/>
                  </a:schemeClr>
                </a:solidFill>
                <a:effectLst/>
                <a:latin typeface="Rockwell Extra Bold" panose="02060903040505020403" pitchFamily="18" charset="0"/>
                <a:ea typeface="MingLiU_HKSCS" panose="02020500000000000000" pitchFamily="18" charset="-120"/>
              </a:rPr>
              <a:t>residuos </a:t>
            </a:r>
          </a:p>
          <a:p>
            <a:r>
              <a:rPr lang="es-ES" sz="3200" b="1" dirty="0">
                <a:solidFill>
                  <a:schemeClr val="bg1">
                    <a:lumMod val="75000"/>
                  </a:schemeClr>
                </a:solidFill>
                <a:latin typeface="Rockwell Extra Bold" panose="02060903040505020403" pitchFamily="18" charset="0"/>
                <a:ea typeface="MingLiU_HKSCS" panose="02020500000000000000" pitchFamily="18" charset="-120"/>
              </a:rPr>
              <a:t>sólidos </a:t>
            </a:r>
            <a:r>
              <a:rPr lang="es-ES" sz="3200" b="1" dirty="0">
                <a:solidFill>
                  <a:schemeClr val="bg1"/>
                </a:solidFill>
                <a:latin typeface="Rockwell Extra Bold" panose="02060903040505020403" pitchFamily="18" charset="0"/>
                <a:ea typeface="MingLiU_HKSCS" panose="02020500000000000000" pitchFamily="18" charset="-120"/>
              </a:rPr>
              <a:t>domiciliarios</a:t>
            </a:r>
          </a:p>
        </p:txBody>
      </p:sp>
      <p:pic>
        <p:nvPicPr>
          <p:cNvPr id="9" name="Imagen 8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640334F4-854B-274E-2F4C-C138FBC42AE9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8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236" y="2437483"/>
            <a:ext cx="3601158" cy="3354831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64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86983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decel="24000" fill="remove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3" presetClass="emph" presetSubtype="6" decel="6300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8" dur="5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3" presetClass="emph" presetSubtype="6" decel="4700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10" dur="4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26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2" dur="2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0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9" grpId="0"/>
      <p:bldP spid="60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1777AE1F-E4E6-D4C5-A0AD-43EA6C5572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30" y="11329"/>
            <a:ext cx="12182535" cy="6858000"/>
          </a:xfrm>
          <a:prstGeom prst="rect">
            <a:avLst/>
          </a:prstGeom>
          <a:blipFill dpi="0" rotWithShape="1">
            <a:blip r:embed="rId3">
              <a:alphaModFix amt="56000"/>
            </a:blip>
            <a:srcRect/>
            <a:tile tx="0" ty="0" sx="100000" sy="100000" flip="none" algn="tl"/>
          </a:blipFill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81DDAB9F-DFCC-2EA3-2508-31588C9AE7E9}"/>
              </a:ext>
            </a:extLst>
          </p:cNvPr>
          <p:cNvGrpSpPr/>
          <p:nvPr/>
        </p:nvGrpSpPr>
        <p:grpSpPr>
          <a:xfrm>
            <a:off x="0" y="-2528733"/>
            <a:ext cx="13043554" cy="12506200"/>
            <a:chOff x="0" y="-2528733"/>
            <a:chExt cx="13043554" cy="12506200"/>
          </a:xfrm>
          <a:gradFill>
            <a:gsLst>
              <a:gs pos="10000">
                <a:schemeClr val="accent1">
                  <a:lumMod val="60000"/>
                  <a:lumOff val="40000"/>
                  <a:alpha val="94000"/>
                </a:schemeClr>
              </a:gs>
              <a:gs pos="48000">
                <a:schemeClr val="accent1">
                  <a:lumMod val="75000"/>
                  <a:alpha val="71000"/>
                </a:schemeClr>
              </a:gs>
              <a:gs pos="100000">
                <a:schemeClr val="accent1">
                  <a:lumMod val="75000"/>
                  <a:alpha val="94000"/>
                </a:schemeClr>
              </a:gs>
            </a:gsLst>
            <a:lin ang="16200000" scaled="1"/>
          </a:gradFill>
        </p:grpSpPr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A6334678-937B-BFEE-A3BE-5E152234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43000"/>
            </a:blip>
            <a:stretch>
              <a:fillRect/>
            </a:stretch>
          </p:blipFill>
          <p:spPr>
            <a:xfrm>
              <a:off x="0" y="0"/>
              <a:ext cx="12182535" cy="6858000"/>
            </a:xfrm>
            <a:prstGeom prst="rect">
              <a:avLst/>
            </a:prstGeom>
            <a:grpFill/>
          </p:spPr>
        </p:pic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35730063-78AD-350A-1FE7-0F1874B799D3}"/>
                </a:ext>
              </a:extLst>
            </p:cNvPr>
            <p:cNvSpPr/>
            <p:nvPr/>
          </p:nvSpPr>
          <p:spPr>
            <a:xfrm>
              <a:off x="9465" y="0"/>
              <a:ext cx="12192000" cy="6858000"/>
            </a:xfrm>
            <a:prstGeom prst="rect">
              <a:avLst/>
            </a:prstGeom>
            <a:grpFill/>
            <a:ln cmpd="thickThin">
              <a:gradFill flip="none" rotWithShape="1">
                <a:gsLst>
                  <a:gs pos="1000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prstDash val="sysDot"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AA988137-1769-50DA-0AD2-8F541E673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>
              <a:off x="28395" y="0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CC066A73-0117-EDC7-85FD-0747B9954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6000"/>
            </a:blip>
            <a:stretch>
              <a:fillRect/>
            </a:stretch>
          </p:blipFill>
          <p:spPr>
            <a:xfrm>
              <a:off x="664271" y="152400"/>
              <a:ext cx="12182535" cy="6858000"/>
            </a:xfrm>
            <a:prstGeom prst="rect">
              <a:avLst/>
            </a:prstGeom>
            <a:grpFill/>
            <a:scene3d>
              <a:camera prst="isometricOffAxis2Top"/>
              <a:lightRig rig="threePt" dir="t"/>
            </a:scene3d>
          </p:spPr>
        </p:pic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2499392B-3CE3-9B71-BF81-F0B11DD06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19711195">
              <a:off x="333195" y="304800"/>
              <a:ext cx="12182535" cy="6858000"/>
            </a:xfrm>
            <a:prstGeom prst="rect">
              <a:avLst/>
            </a:prstGeom>
            <a:grpFill/>
            <a:scene3d>
              <a:camera prst="isometricOffAxis2Top"/>
              <a:lightRig rig="threePt" dir="t"/>
            </a:scene3d>
          </p:spPr>
        </p:pic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FD27384B-27F7-4501-5CAB-437129F3F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13803095">
              <a:off x="485595" y="457200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57C77105-6768-2699-66F5-497BB8B38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19334211">
              <a:off x="861019" y="152400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618BF96E-8B0A-1718-A391-2F2F18A84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7000"/>
            </a:blip>
            <a:stretch>
              <a:fillRect/>
            </a:stretch>
          </p:blipFill>
          <p:spPr>
            <a:xfrm rot="5032685">
              <a:off x="861017" y="133535"/>
              <a:ext cx="12182535" cy="6858000"/>
            </a:xfrm>
            <a:prstGeom prst="rect">
              <a:avLst/>
            </a:prstGeom>
            <a:grpFill/>
            <a:scene3d>
              <a:camera prst="isometricOffAxis1Top"/>
              <a:lightRig rig="threePt" dir="t"/>
            </a:scene3d>
          </p:spPr>
        </p:pic>
      </p:grpSp>
      <p:pic>
        <p:nvPicPr>
          <p:cNvPr id="6" name="Imagen 5" descr="Imagen que contiene órgano, oscuro, calle, tráfico&#10;&#10;Descripción generada automáticamente">
            <a:extLst>
              <a:ext uri="{FF2B5EF4-FFF2-40B4-BE49-F238E27FC236}">
                <a16:creationId xmlns:a16="http://schemas.microsoft.com/office/drawing/2014/main" id="{4D0D134B-48D9-C0AD-989D-864073221A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7" t="8296" r="8667" b="33778"/>
          <a:stretch/>
        </p:blipFill>
        <p:spPr>
          <a:xfrm>
            <a:off x="-86576" y="-145751"/>
            <a:ext cx="12461205" cy="6305251"/>
          </a:xfrm>
          <a:prstGeom prst="rect">
            <a:avLst/>
          </a:prstGeom>
          <a:ln>
            <a:noFill/>
          </a:ln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57D0F409-33AD-F345-3374-A179F49FB216}"/>
              </a:ext>
            </a:extLst>
          </p:cNvPr>
          <p:cNvSpPr/>
          <p:nvPr/>
        </p:nvSpPr>
        <p:spPr>
          <a:xfrm>
            <a:off x="-356571" y="-157081"/>
            <a:ext cx="12576966" cy="7003751"/>
          </a:xfrm>
          <a:prstGeom prst="rect">
            <a:avLst/>
          </a:prstGeom>
          <a:gradFill>
            <a:gsLst>
              <a:gs pos="20000">
                <a:srgbClr val="243F71"/>
              </a:gs>
              <a:gs pos="10000">
                <a:schemeClr val="accent1">
                  <a:lumMod val="50000"/>
                </a:schemeClr>
              </a:gs>
              <a:gs pos="48000">
                <a:schemeClr val="accent1">
                  <a:lumMod val="75000"/>
                  <a:alpha val="78000"/>
                </a:schemeClr>
              </a:gs>
              <a:gs pos="98000">
                <a:schemeClr val="accent1">
                  <a:lumMod val="75000"/>
                  <a:alpha val="96000"/>
                </a:schemeClr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200"/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4D250D20-D8AE-44ED-D765-A4C903920969}"/>
              </a:ext>
            </a:extLst>
          </p:cNvPr>
          <p:cNvSpPr/>
          <p:nvPr/>
        </p:nvSpPr>
        <p:spPr>
          <a:xfrm>
            <a:off x="337481" y="1686519"/>
            <a:ext cx="723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s-ES" b="1" dirty="0">
                <a:solidFill>
                  <a:schemeClr val="bg2">
                    <a:lumMod val="90000"/>
                  </a:schemeClr>
                </a:solidFill>
              </a:rPr>
              <a:t>Los residuos sólidos domiciliarios son aquellos provenientes del consumo o uso de un bien o servicio, que comprenden específicamente como fuente de generación a las viviendas.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FFE945C-6D9B-5FED-C770-67BE7E0F96B4}"/>
              </a:ext>
            </a:extLst>
          </p:cNvPr>
          <p:cNvSpPr/>
          <p:nvPr/>
        </p:nvSpPr>
        <p:spPr>
          <a:xfrm>
            <a:off x="302436" y="449392"/>
            <a:ext cx="7592234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s-ES" sz="3200" b="1" i="0" dirty="0">
                <a:solidFill>
                  <a:schemeClr val="bg1"/>
                </a:solidFill>
                <a:effectLst/>
                <a:latin typeface="Rockwell Extra Bold" panose="02060903040505020403" pitchFamily="18" charset="0"/>
                <a:ea typeface="MingLiU_HKSCS" panose="02020500000000000000" pitchFamily="18" charset="-120"/>
              </a:rPr>
              <a:t>Generación anual de </a:t>
            </a:r>
            <a:r>
              <a:rPr lang="es-ES" sz="3200" b="1" i="0" dirty="0">
                <a:solidFill>
                  <a:schemeClr val="bg1">
                    <a:lumMod val="75000"/>
                  </a:schemeClr>
                </a:solidFill>
                <a:effectLst/>
                <a:latin typeface="Rockwell Extra Bold" panose="02060903040505020403" pitchFamily="18" charset="0"/>
                <a:ea typeface="MingLiU_HKSCS" panose="02020500000000000000" pitchFamily="18" charset="-120"/>
              </a:rPr>
              <a:t>residuos </a:t>
            </a:r>
          </a:p>
          <a:p>
            <a:r>
              <a:rPr lang="es-ES" sz="3200" b="1" dirty="0">
                <a:solidFill>
                  <a:schemeClr val="bg1">
                    <a:lumMod val="75000"/>
                  </a:schemeClr>
                </a:solidFill>
                <a:latin typeface="Rockwell Extra Bold" panose="02060903040505020403" pitchFamily="18" charset="0"/>
                <a:ea typeface="MingLiU_HKSCS" panose="02020500000000000000" pitchFamily="18" charset="-120"/>
              </a:rPr>
              <a:t>sólidos </a:t>
            </a:r>
            <a:r>
              <a:rPr lang="es-ES" sz="3200" b="1" dirty="0">
                <a:solidFill>
                  <a:schemeClr val="bg1"/>
                </a:solidFill>
                <a:latin typeface="Rockwell Extra Bold" panose="02060903040505020403" pitchFamily="18" charset="0"/>
                <a:ea typeface="MingLiU_HKSCS" panose="02020500000000000000" pitchFamily="18" charset="-120"/>
              </a:rPr>
              <a:t>domiciliarios</a:t>
            </a:r>
          </a:p>
        </p:txBody>
      </p:sp>
      <p:pic>
        <p:nvPicPr>
          <p:cNvPr id="8" name="Imagen 7" descr="Imagen que contiene foto, sostener, azul, tabla&#10;&#10;Descripción generada automáticamente">
            <a:extLst>
              <a:ext uri="{FF2B5EF4-FFF2-40B4-BE49-F238E27FC236}">
                <a16:creationId xmlns:a16="http://schemas.microsoft.com/office/drawing/2014/main" id="{5758D6B0-090D-BA6A-805D-5BFFF5D707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7" t="7068" r="5079" b="6666"/>
          <a:stretch/>
        </p:blipFill>
        <p:spPr>
          <a:xfrm>
            <a:off x="7825644" y="2333602"/>
            <a:ext cx="3739397" cy="3750894"/>
          </a:xfrm>
          <a:prstGeom prst="flowChartConnector">
            <a:avLst/>
          </a:prstGeom>
          <a:noFill/>
          <a:effectLst>
            <a:reflection blurRad="63500" stA="73000" endPos="25000" dist="254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2297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decel="24000" fill="remove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26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8" dur="2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10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5702</TotalTime>
  <Words>78</Words>
  <Application>Microsoft Office PowerPoint</Application>
  <PresentationFormat>Panorámica</PresentationFormat>
  <Paragraphs>11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10" baseType="lpstr">
      <vt:lpstr>MingLiU_HKSCS</vt:lpstr>
      <vt:lpstr>Arial</vt:lpstr>
      <vt:lpstr>Bodoni MT Black</vt:lpstr>
      <vt:lpstr>Calibri</vt:lpstr>
      <vt:lpstr>Calibri Light</vt:lpstr>
      <vt:lpstr>Rockwell Extra Bold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Angelo Jeffrey Castillo Perez</dc:creator>
  <cp:lastModifiedBy>Angelo Jeffrey Castillo Perez</cp:lastModifiedBy>
  <cp:revision>12</cp:revision>
  <dcterms:created xsi:type="dcterms:W3CDTF">2023-02-13T15:42:37Z</dcterms:created>
  <dcterms:modified xsi:type="dcterms:W3CDTF">2023-02-22T01:01:49Z</dcterms:modified>
</cp:coreProperties>
</file>

<file path=docProps/thumbnail.jpeg>
</file>